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8" r:id="rId2"/>
    <p:sldId id="311" r:id="rId3"/>
    <p:sldId id="349" r:id="rId4"/>
    <p:sldId id="260" r:id="rId5"/>
    <p:sldId id="305" r:id="rId6"/>
    <p:sldId id="339" r:id="rId7"/>
    <p:sldId id="346" r:id="rId8"/>
    <p:sldId id="345" r:id="rId9"/>
    <p:sldId id="340" r:id="rId10"/>
    <p:sldId id="347" r:id="rId11"/>
    <p:sldId id="341" r:id="rId12"/>
    <p:sldId id="348" r:id="rId13"/>
    <p:sldId id="351" r:id="rId14"/>
    <p:sldId id="344" r:id="rId15"/>
    <p:sldId id="328" r:id="rId16"/>
    <p:sldId id="334" r:id="rId17"/>
    <p:sldId id="350" r:id="rId18"/>
    <p:sldId id="307" r:id="rId19"/>
    <p:sldId id="318" r:id="rId20"/>
    <p:sldId id="319" r:id="rId21"/>
    <p:sldId id="320" r:id="rId22"/>
    <p:sldId id="321" r:id="rId23"/>
    <p:sldId id="322" r:id="rId24"/>
    <p:sldId id="323" r:id="rId25"/>
    <p:sldId id="33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arla" panose="020B0604020202020204" charset="0"/>
      <p:regular r:id="rId32"/>
      <p:bold r:id="rId33"/>
      <p:italic r:id="rId34"/>
      <p:boldItalic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Bahnschrift SemiBold" panose="020B0502040204020203" pitchFamily="34" charset="0"/>
      <p:bold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Archivo Black" panose="020B0604020202020204" charset="0"/>
      <p:regular r:id="rId43"/>
    </p:embeddedFont>
    <p:embeddedFont>
      <p:font typeface="Arial Black" panose="020B0A04020102020204" pitchFamily="34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49"/>
    <a:srgbClr val="1C04AA"/>
    <a:srgbClr val="FFA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7CDD9D-D117-4A49-86BB-C0341A540570}">
  <a:tblStyle styleId="{357CDD9D-D117-4A49-86BB-C0341A540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6" autoAdjust="0"/>
    <p:restoredTop sz="92150" autoAdjust="0"/>
  </p:normalViewPr>
  <p:slideViewPr>
    <p:cSldViewPr snapToGrid="0">
      <p:cViewPr varScale="1">
        <p:scale>
          <a:sx n="95" d="100"/>
          <a:sy n="95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878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f3f552fc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f3f552fc4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3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3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77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9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476894" flipH="1">
            <a:off x="433799" y="3212421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5476894" flipH="1">
            <a:off x="175489" y="3302767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5476894" flipH="1">
            <a:off x="29251" y="3384442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2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3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4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5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6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577317" flipH="1">
            <a:off x="7668878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577317" flipH="1">
            <a:off x="7800215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577317" flipH="1">
            <a:off x="7946150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-9222683" flipH="1">
            <a:off x="-539825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222683" flipH="1">
            <a:off x="-671161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-9222683" flipH="1">
            <a:off x="-817097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 rot="1978372" flipH="1">
            <a:off x="8267768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 rot="1978372" flipH="1">
            <a:off x="8382218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1978372" flipH="1">
            <a:off x="8522068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 rot="-8821628" flipH="1">
            <a:off x="-154982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 rot="-8821628" flipH="1">
            <a:off x="-269432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 rot="-8821628" flipH="1">
            <a:off x="-409282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69" name="Google Shape;269;p21"/>
            <p:cNvSpPr/>
            <p:nvPr/>
          </p:nvSpPr>
          <p:spPr>
            <a:xfrm>
              <a:off x="583425" y="414700"/>
              <a:ext cx="9349700" cy="4801275"/>
            </a:xfrm>
            <a:custGeom>
              <a:avLst/>
              <a:gdLst/>
              <a:ahLst/>
              <a:cxnLst/>
              <a:rect l="l" t="t" r="r" b="b"/>
              <a:pathLst>
                <a:path w="373988" h="192051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0" name="Google Shape;270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1" name="Google Shape;271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21"/>
          <p:cNvSpPr txBox="1">
            <a:spLocks noGrp="1"/>
          </p:cNvSpPr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1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6" name="Google Shape;276;p21"/>
            <p:cNvSpPr/>
            <p:nvPr/>
          </p:nvSpPr>
          <p:spPr>
            <a:xfrm rot="-5323114" flipH="1">
              <a:off x="6540307" y="-1672007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323114" flipH="1">
              <a:off x="6873159" y="-1870343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5323114" flipH="1">
              <a:off x="7159916" y="-202564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-5323114" flipH="1">
              <a:off x="7504066" y="-2269671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-5323114" flipH="1">
              <a:off x="7885766" y="-253129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 rot="-1577317">
            <a:off x="-770925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 rot="-1577317">
            <a:off x="-902261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1048197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rot="9222683">
            <a:off x="7437778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569115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715050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 rot="-1978372">
            <a:off x="-449335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563785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703635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rot="8821628">
            <a:off x="7973415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8087865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227715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/>
          <p:nvPr/>
        </p:nvSpPr>
        <p:spPr>
          <a:xfrm>
            <a:off x="-421100" y="-16642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27"/>
          <p:cNvSpPr/>
          <p:nvPr/>
        </p:nvSpPr>
        <p:spPr>
          <a:xfrm>
            <a:off x="-611850" y="-323487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27"/>
          <p:cNvSpPr/>
          <p:nvPr/>
        </p:nvSpPr>
        <p:spPr>
          <a:xfrm>
            <a:off x="-799075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27"/>
          <p:cNvSpPr/>
          <p:nvPr/>
        </p:nvSpPr>
        <p:spPr>
          <a:xfrm flipH="1">
            <a:off x="7517000" y="-1982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Google Shape;378;p27"/>
          <p:cNvSpPr/>
          <p:nvPr/>
        </p:nvSpPr>
        <p:spPr>
          <a:xfrm flipH="1">
            <a:off x="7745875" y="-35077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27"/>
          <p:cNvSpPr/>
          <p:nvPr/>
        </p:nvSpPr>
        <p:spPr>
          <a:xfrm flipH="1">
            <a:off x="7926750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27"/>
          <p:cNvSpPr/>
          <p:nvPr/>
        </p:nvSpPr>
        <p:spPr>
          <a:xfrm rot="-8821628" flipH="1">
            <a:off x="-330435" y="43530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8821628" flipH="1">
            <a:off x="-444885" y="45204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7"/>
          <p:cNvSpPr/>
          <p:nvPr/>
        </p:nvSpPr>
        <p:spPr>
          <a:xfrm rot="-8821628" flipH="1">
            <a:off x="-584735" y="46603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7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 txBox="1">
            <a:spLocks noGrp="1"/>
          </p:cNvSpPr>
          <p:nvPr>
            <p:ph type="title" idx="14"/>
          </p:nvPr>
        </p:nvSpPr>
        <p:spPr>
          <a:xfrm>
            <a:off x="665716" y="2612127"/>
            <a:ext cx="7696500" cy="1048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MÔN 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A3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DỰ ÁN PHẦN MỀM</a:t>
            </a:r>
            <a:endParaRPr lang="en-US" dirty="0">
              <a:solidFill>
                <a:srgbClr val="FFA3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Google Shape;608;p33"/>
          <p:cNvSpPr/>
          <p:nvPr/>
        </p:nvSpPr>
        <p:spPr>
          <a:xfrm flipH="1">
            <a:off x="397959" y="4121083"/>
            <a:ext cx="300182" cy="22619"/>
          </a:xfrm>
          <a:custGeom>
            <a:avLst/>
            <a:gdLst/>
            <a:ahLst/>
            <a:cxnLst/>
            <a:rect l="l" t="t" r="r" b="b"/>
            <a:pathLst>
              <a:path w="6808" h="513" extrusionOk="0">
                <a:moveTo>
                  <a:pt x="59" y="0"/>
                </a:moveTo>
                <a:lnTo>
                  <a:pt x="0" y="366"/>
                </a:lnTo>
                <a:lnTo>
                  <a:pt x="6808" y="513"/>
                </a:lnTo>
                <a:lnTo>
                  <a:pt x="6808" y="147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33"/>
          <p:cNvGrpSpPr/>
          <p:nvPr/>
        </p:nvGrpSpPr>
        <p:grpSpPr>
          <a:xfrm>
            <a:off x="126858" y="3753525"/>
            <a:ext cx="736703" cy="1437558"/>
            <a:chOff x="126858" y="3753525"/>
            <a:chExt cx="736703" cy="1437558"/>
          </a:xfrm>
        </p:grpSpPr>
        <p:sp>
          <p:nvSpPr>
            <p:cNvPr id="610" name="Google Shape;610;p33"/>
            <p:cNvSpPr/>
            <p:nvPr/>
          </p:nvSpPr>
          <p:spPr>
            <a:xfrm flipH="1">
              <a:off x="465818" y="3837371"/>
              <a:ext cx="144787" cy="1353712"/>
            </a:xfrm>
            <a:custGeom>
              <a:avLst/>
              <a:gdLst/>
              <a:ahLst/>
              <a:cxnLst/>
              <a:rect l="l" t="t" r="r" b="b"/>
              <a:pathLst>
                <a:path w="2958" h="27655" extrusionOk="0">
                  <a:moveTo>
                    <a:pt x="1" y="1"/>
                  </a:moveTo>
                  <a:lnTo>
                    <a:pt x="2402" y="27655"/>
                  </a:lnTo>
                  <a:lnTo>
                    <a:pt x="2958" y="27655"/>
                  </a:lnTo>
                  <a:lnTo>
                    <a:pt x="938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 flipH="1">
              <a:off x="266597" y="3753525"/>
              <a:ext cx="596964" cy="78907"/>
            </a:xfrm>
            <a:custGeom>
              <a:avLst/>
              <a:gdLst/>
              <a:ahLst/>
              <a:cxnLst/>
              <a:rect l="l" t="t" r="r" b="b"/>
              <a:pathLst>
                <a:path w="12196" h="1612" extrusionOk="0">
                  <a:moveTo>
                    <a:pt x="7130" y="1"/>
                  </a:moveTo>
                  <a:cubicBezTo>
                    <a:pt x="2050" y="1"/>
                    <a:pt x="1" y="323"/>
                    <a:pt x="250" y="1611"/>
                  </a:cubicBezTo>
                  <a:lnTo>
                    <a:pt x="11961" y="1611"/>
                  </a:lnTo>
                  <a:cubicBezTo>
                    <a:pt x="11961" y="1611"/>
                    <a:pt x="12196" y="1"/>
                    <a:pt x="7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 flipH="1">
              <a:off x="278051" y="3825183"/>
              <a:ext cx="573322" cy="25160"/>
            </a:xfrm>
            <a:custGeom>
              <a:avLst/>
              <a:gdLst/>
              <a:ahLst/>
              <a:cxnLst/>
              <a:rect l="l" t="t" r="r" b="b"/>
              <a:pathLst>
                <a:path w="11713" h="514" extrusionOk="0">
                  <a:moveTo>
                    <a:pt x="11712" y="1"/>
                  </a:moveTo>
                  <a:lnTo>
                    <a:pt x="1" y="147"/>
                  </a:lnTo>
                  <a:lnTo>
                    <a:pt x="1" y="513"/>
                  </a:lnTo>
                  <a:lnTo>
                    <a:pt x="11712" y="513"/>
                  </a:lnTo>
                  <a:lnTo>
                    <a:pt x="11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 flipH="1">
              <a:off x="628467" y="3850293"/>
              <a:ext cx="183504" cy="1333643"/>
            </a:xfrm>
            <a:custGeom>
              <a:avLst/>
              <a:gdLst/>
              <a:ahLst/>
              <a:cxnLst/>
              <a:rect l="l" t="t" r="r" b="b"/>
              <a:pathLst>
                <a:path w="3749" h="27245" extrusionOk="0">
                  <a:moveTo>
                    <a:pt x="2724" y="0"/>
                  </a:moveTo>
                  <a:lnTo>
                    <a:pt x="1" y="27244"/>
                  </a:lnTo>
                  <a:lnTo>
                    <a:pt x="396" y="27244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 flipH="1">
              <a:off x="126858" y="3837371"/>
              <a:ext cx="381986" cy="1346566"/>
            </a:xfrm>
            <a:custGeom>
              <a:avLst/>
              <a:gdLst/>
              <a:ahLst/>
              <a:cxnLst/>
              <a:rect l="l" t="t" r="r" b="b"/>
              <a:pathLst>
                <a:path w="7804" h="27509" extrusionOk="0">
                  <a:moveTo>
                    <a:pt x="981" y="1"/>
                  </a:moveTo>
                  <a:lnTo>
                    <a:pt x="0" y="264"/>
                  </a:lnTo>
                  <a:lnTo>
                    <a:pt x="7349" y="27508"/>
                  </a:lnTo>
                  <a:lnTo>
                    <a:pt x="7803" y="27508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 flipH="1">
              <a:off x="179913" y="5053401"/>
              <a:ext cx="601956" cy="45181"/>
            </a:xfrm>
            <a:custGeom>
              <a:avLst/>
              <a:gdLst/>
              <a:ahLst/>
              <a:cxnLst/>
              <a:rect l="l" t="t" r="r" b="b"/>
              <a:pathLst>
                <a:path w="12298" h="923" extrusionOk="0">
                  <a:moveTo>
                    <a:pt x="12196" y="0"/>
                  </a:moveTo>
                  <a:lnTo>
                    <a:pt x="1" y="454"/>
                  </a:lnTo>
                  <a:lnTo>
                    <a:pt x="1" y="922"/>
                  </a:lnTo>
                  <a:lnTo>
                    <a:pt x="12298" y="337"/>
                  </a:lnTo>
                  <a:lnTo>
                    <a:pt x="12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3"/>
          <p:cNvSpPr/>
          <p:nvPr/>
        </p:nvSpPr>
        <p:spPr>
          <a:xfrm rot="2515456">
            <a:off x="7066219" y="123855"/>
            <a:ext cx="608847" cy="5455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3"/>
          <p:cNvSpPr/>
          <p:nvPr/>
        </p:nvSpPr>
        <p:spPr>
          <a:xfrm rot="-2700000">
            <a:off x="1223718" y="4686046"/>
            <a:ext cx="292318" cy="26177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3"/>
          <p:cNvSpPr/>
          <p:nvPr/>
        </p:nvSpPr>
        <p:spPr>
          <a:xfrm rot="-1701150">
            <a:off x="8714123" y="863303"/>
            <a:ext cx="292486" cy="26188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92" y="1296336"/>
            <a:ext cx="1541015" cy="1090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7732" y="281613"/>
            <a:ext cx="691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456" y="771261"/>
            <a:ext cx="443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AN GIANG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758" r="19780" b="4240"/>
          <a:stretch/>
        </p:blipFill>
        <p:spPr>
          <a:xfrm>
            <a:off x="4907754" y="1296336"/>
            <a:ext cx="1077164" cy="10930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7966" y="3883809"/>
            <a:ext cx="4572000" cy="8710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 VIÊN HƯỚNG DẪN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VĂN HÒA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719" y="377018"/>
            <a:ext cx="8012130" cy="68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FC10D90-CCE4-6571-A6C1-C63598269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46485"/>
              </p:ext>
            </p:extLst>
          </p:nvPr>
        </p:nvGraphicFramePr>
        <p:xfrm>
          <a:off x="1222840" y="1376150"/>
          <a:ext cx="6377888" cy="101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r:id="rId3" imgW="1841500" imgH="292100" progId="Equation.3">
                  <p:embed/>
                </p:oleObj>
              </mc:Choice>
              <mc:Fallback>
                <p:oleObj r:id="rId3" imgW="1841500" imgH="2921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FC10D90-CCE4-6571-A6C1-C63598269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840" y="1376150"/>
                        <a:ext cx="6377888" cy="1013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9308989D-E988-2DFE-84D5-C83DCFFC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468" y="2819202"/>
            <a:ext cx="44606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0.6 + 0.01 * 26= 0.86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525750" y="282585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330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CC0EC-8419-FB68-ED18-1CA456D5D01D}"/>
              </a:ext>
            </a:extLst>
          </p:cNvPr>
          <p:cNvSpPr txBox="1"/>
          <p:nvPr/>
        </p:nvSpPr>
        <p:spPr>
          <a:xfrm>
            <a:off x="439586" y="154498"/>
            <a:ext cx="80313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2B64FE-0EB9-F606-21E5-ABAD9A8A0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466" y="76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0AB82F-FC2A-652B-1299-3CD8E915A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98916"/>
              </p:ext>
            </p:extLst>
          </p:nvPr>
        </p:nvGraphicFramePr>
        <p:xfrm>
          <a:off x="679450" y="1245406"/>
          <a:ext cx="7098619" cy="119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r:id="rId3" imgW="1739900" imgH="292100" progId="Equation.3">
                  <p:embed/>
                </p:oleObj>
              </mc:Choice>
              <mc:Fallback>
                <p:oleObj r:id="rId3" imgW="17399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1245406"/>
                        <a:ext cx="7098619" cy="1191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740639-FAA3-C913-6D1F-D73BF3CB1A22}"/>
              </a:ext>
            </a:extLst>
          </p:cNvPr>
          <p:cNvSpPr txBox="1"/>
          <p:nvPr/>
        </p:nvSpPr>
        <p:spPr>
          <a:xfrm>
            <a:off x="1685754" y="2778428"/>
            <a:ext cx="5761566" cy="641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1.4 +(-0.03)*5.5 = 1.235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4E180AF-79B0-3B1E-BF7A-37B1272B6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4" y="4741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4" name="Google Shape;12431;p71"/>
          <p:cNvGrpSpPr/>
          <p:nvPr/>
        </p:nvGrpSpPr>
        <p:grpSpPr>
          <a:xfrm rot="2801080">
            <a:off x="1532534" y="288009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5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8871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89051"/>
            <a:ext cx="7874000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9358F0-E549-891B-1927-E9F5908F7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69108"/>
              </p:ext>
            </p:extLst>
          </p:nvPr>
        </p:nvGraphicFramePr>
        <p:xfrm>
          <a:off x="1346340" y="1763995"/>
          <a:ext cx="59118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3" imgW="1662978" imgH="177723" progId="Equation.3">
                  <p:embed/>
                </p:oleObj>
              </mc:Choice>
              <mc:Fallback>
                <p:oleObj r:id="rId3" imgW="1662978" imgH="177723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19358F0-E549-891B-1927-E9F5908F7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340" y="1763995"/>
                        <a:ext cx="5911850" cy="620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302512" y="2327891"/>
            <a:ext cx="4535217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 </a:t>
            </a:r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0.86 * 1.235= </a:t>
            </a:r>
            <a:r>
              <a:rPr lang="en-US" sz="32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142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646796" y="2429559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0" name="Google Shape;12431;p71"/>
          <p:cNvGrpSpPr/>
          <p:nvPr/>
        </p:nvGrpSpPr>
        <p:grpSpPr>
          <a:xfrm rot="2801080">
            <a:off x="1646796" y="3070004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1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32047" y="3141372"/>
            <a:ext cx="424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 = 0.6 x UCP = 0,6 x 147 = 85,2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302512" y="3845746"/>
            <a:ext cx="5547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H: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lao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quân</a:t>
            </a:r>
            <a:r>
              <a:rPr lang="en-US" sz="2000" dirty="0"/>
              <a:t> 50.000vnđ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E: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nỗ</a:t>
            </a:r>
            <a:r>
              <a:rPr lang="en-US" sz="2000" dirty="0"/>
              <a:t> </a:t>
            </a:r>
            <a:r>
              <a:rPr lang="en-US" sz="2000" dirty="0" err="1"/>
              <a:t>lực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3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5512" y="663191"/>
            <a:ext cx="633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2.6 GIÁ TRỊ PHẦN MỀM NỘI BỘ (G)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9236" y="1436209"/>
            <a:ext cx="4471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 = 1,4 x E x P x H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495760" y="2101505"/>
            <a:ext cx="331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85,2 x 20 x 50000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19236" y="3438003"/>
            <a:ext cx="596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vậy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hoàn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án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:. 85.200.000 VND (</a:t>
            </a:r>
            <a:r>
              <a:rPr lang="en-US" sz="1800" dirty="0" err="1"/>
              <a:t>tám</a:t>
            </a:r>
            <a:r>
              <a:rPr lang="en-US" sz="1800" dirty="0"/>
              <a:t> </a:t>
            </a:r>
            <a:r>
              <a:rPr lang="en-US" sz="1800" dirty="0" err="1"/>
              <a:t>mươi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</a:t>
            </a:r>
            <a:r>
              <a:rPr lang="en-US" sz="1800" dirty="0" err="1"/>
              <a:t>triệu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tram </a:t>
            </a:r>
            <a:r>
              <a:rPr lang="en-US" sz="1800" dirty="0" err="1"/>
              <a:t>nghìn</a:t>
            </a:r>
            <a:r>
              <a:rPr lang="en-US" sz="1800" dirty="0"/>
              <a:t> </a:t>
            </a:r>
            <a:r>
              <a:rPr lang="en-US" sz="1800" dirty="0" err="1"/>
              <a:t>Việt</a:t>
            </a:r>
            <a:r>
              <a:rPr lang="en-US" sz="1800" dirty="0"/>
              <a:t> Nam </a:t>
            </a:r>
            <a:r>
              <a:rPr lang="en-US" sz="1800" dirty="0" err="1"/>
              <a:t>đồng</a:t>
            </a:r>
            <a:r>
              <a:rPr lang="en-US" sz="1800" dirty="0"/>
              <a:t>).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495760" y="2746066"/>
            <a:ext cx="280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85.200.000 </a:t>
            </a:r>
            <a:r>
              <a:rPr lang="en-US" sz="2400" dirty="0" err="1" smtClean="0"/>
              <a:t>vnđ</a:t>
            </a:r>
            <a:endParaRPr lang="en-US" sz="2400" dirty="0"/>
          </a:p>
        </p:txBody>
      </p:sp>
      <p:grpSp>
        <p:nvGrpSpPr>
          <p:cNvPr id="10" name="Google Shape;12431;p71"/>
          <p:cNvGrpSpPr/>
          <p:nvPr/>
        </p:nvGrpSpPr>
        <p:grpSpPr>
          <a:xfrm rot="2801080">
            <a:off x="544311" y="3407477"/>
            <a:ext cx="929684" cy="916050"/>
            <a:chOff x="775325" y="4143525"/>
            <a:chExt cx="468776" cy="46888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42790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1;p33"/>
          <p:cNvSpPr txBox="1">
            <a:spLocks noGrp="1"/>
          </p:cNvSpPr>
          <p:nvPr>
            <p:ph type="title" idx="4"/>
          </p:nvPr>
        </p:nvSpPr>
        <p:spPr>
          <a:xfrm>
            <a:off x="1587500" y="217041"/>
            <a:ext cx="6273800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LẬP KẾ HOẠCH ĐỀ ÁN</a:t>
            </a:r>
            <a:b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AEEB3-BC79-9BBE-3E0C-2D1F22A44B0B}"/>
              </a:ext>
            </a:extLst>
          </p:cNvPr>
          <p:cNvSpPr txBox="1"/>
          <p:nvPr/>
        </p:nvSpPr>
        <p:spPr>
          <a:xfrm>
            <a:off x="1112308" y="885657"/>
            <a:ext cx="72241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162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4915" y="0"/>
            <a:ext cx="3465756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573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7793" y="111562"/>
            <a:ext cx="528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Gantt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6" y="592456"/>
            <a:ext cx="7341507" cy="3077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6" y="3669621"/>
            <a:ext cx="7341507" cy="12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9829" tIns="899829" rIns="899829" bIns="89982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77" y="110257"/>
            <a:ext cx="6348845" cy="48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427" y="383513"/>
            <a:ext cx="769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Trang</a:t>
            </a:r>
            <a:r>
              <a:rPr lang="en-US" sz="2800" dirty="0" smtClean="0"/>
              <a:t> </a:t>
            </a:r>
            <a:r>
              <a:rPr lang="en-US" sz="2800" dirty="0" err="1" smtClean="0"/>
              <a:t>github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upload file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viên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4" y="906733"/>
            <a:ext cx="7533762" cy="40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3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1;p33"/>
          <p:cNvSpPr txBox="1">
            <a:spLocks/>
          </p:cNvSpPr>
          <p:nvPr/>
        </p:nvSpPr>
        <p:spPr>
          <a:xfrm>
            <a:off x="955019" y="363763"/>
            <a:ext cx="3452676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KẾT QUẢ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46412" y="1502290"/>
            <a:ext cx="5750560" cy="330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69074" y="958160"/>
            <a:ext cx="3905236" cy="504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ký tài khoản</a:t>
            </a:r>
            <a:endParaRPr lang="en-US" sz="20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5375" y="1007918"/>
            <a:ext cx="7048500" cy="3878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154847" y="435325"/>
            <a:ext cx="4929555" cy="57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nhập tài khoản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33400" y="115842"/>
            <a:ext cx="975360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 7</a:t>
            </a:r>
            <a:endParaRPr lang="en-US" sz="28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4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THÔNG TIN THÀNH VIÊN: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TRẦN THỊ TÚ NHƯ                DTH195327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PHẠM HỒNG NHI                 </a:t>
            </a:r>
            <a:r>
              <a:rPr lang="en-US" sz="2400" dirty="0" smtClean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DTH195321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HUỲNH DĨ KHANG                DTH195451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THỊ THÙY DƯƠNG            DTH195519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NGỌC THẢO                  </a:t>
            </a:r>
            <a:r>
              <a:rPr lang="vi-VN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DTH195363</a:t>
            </a:r>
            <a:endParaRPr lang="en-US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1429005" y="115842"/>
            <a:ext cx="848528" cy="52762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8573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0327" y="817085"/>
            <a:ext cx="6536373" cy="39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94510" y="130102"/>
            <a:ext cx="3248005" cy="563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trang chủ</a:t>
            </a:r>
            <a:endParaRPr lang="en-US" sz="2800" b="1" dirty="0">
              <a:solidFill>
                <a:srgbClr val="C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238" y="166272"/>
            <a:ext cx="387157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quản lý sản phẩm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5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5" y="660400"/>
            <a:ext cx="702430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16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76809" y="353130"/>
            <a:ext cx="475001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tìm kiếm thành công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07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84" y="827038"/>
            <a:ext cx="6736558" cy="4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88018" y="471420"/>
            <a:ext cx="43861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chi tiết sản phẩm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097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4" y="1058959"/>
            <a:ext cx="7863007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929" y="446810"/>
            <a:ext cx="5577928" cy="19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68" y="2571750"/>
            <a:ext cx="5466388" cy="25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2365" y="446810"/>
            <a:ext cx="2654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giỏ hàng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4193" y="2403360"/>
            <a:ext cx="25330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nhấn thanh toán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542300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5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2322716" y="1425817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0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8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5964" y="2308673"/>
            <a:ext cx="9148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3431709" y="555589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Google Shape;232;p41"/>
          <p:cNvPicPr preferRelativeResize="0"/>
          <p:nvPr/>
        </p:nvPicPr>
        <p:blipFill rotWithShape="1">
          <a:blip r:embed="rId2">
            <a:alphaModFix/>
          </a:blip>
          <a:srcRect l="2241" r="7366" b="9804"/>
          <a:stretch/>
        </p:blipFill>
        <p:spPr>
          <a:xfrm>
            <a:off x="482340" y="692688"/>
            <a:ext cx="3567137" cy="3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4;p41"/>
          <p:cNvSpPr txBox="1">
            <a:spLocks/>
          </p:cNvSpPr>
          <p:nvPr/>
        </p:nvSpPr>
        <p:spPr>
          <a:xfrm>
            <a:off x="5113856" y="592425"/>
            <a:ext cx="35671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PHẠM VI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36;p41"/>
          <p:cNvSpPr txBox="1">
            <a:spLocks/>
          </p:cNvSpPr>
          <p:nvPr/>
        </p:nvSpPr>
        <p:spPr>
          <a:xfrm>
            <a:off x="5113856" y="1333908"/>
            <a:ext cx="3669199" cy="100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ƯỚC LƯỢNG PHẦN MỀM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38;p41"/>
          <p:cNvSpPr txBox="1">
            <a:spLocks/>
          </p:cNvSpPr>
          <p:nvPr/>
        </p:nvSpPr>
        <p:spPr>
          <a:xfrm>
            <a:off x="5113856" y="2493708"/>
            <a:ext cx="2970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KẾ HOẠCH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40;p41"/>
          <p:cNvSpPr txBox="1">
            <a:spLocks/>
          </p:cNvSpPr>
          <p:nvPr/>
        </p:nvSpPr>
        <p:spPr>
          <a:xfrm>
            <a:off x="5113856" y="3321388"/>
            <a:ext cx="366919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42;p41"/>
          <p:cNvSpPr txBox="1">
            <a:spLocks/>
          </p:cNvSpPr>
          <p:nvPr/>
        </p:nvSpPr>
        <p:spPr>
          <a:xfrm>
            <a:off x="4168856" y="5330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  <a:r>
              <a:rPr lang="en" sz="2400" dirty="0" smtClean="0">
                <a:latin typeface="Arial Black" panose="020B0A04020102020204" pitchFamily="34" charset="0"/>
              </a:rPr>
              <a:t> </a:t>
            </a:r>
            <a:endParaRPr lang="en" sz="2400" dirty="0">
              <a:latin typeface="Arial Black" panose="020B0A04020102020204" pitchFamily="34" charset="0"/>
            </a:endParaRPr>
          </a:p>
        </p:txBody>
      </p:sp>
      <p:sp>
        <p:nvSpPr>
          <p:cNvPr id="15" name="Google Shape;243;p41"/>
          <p:cNvSpPr txBox="1">
            <a:spLocks/>
          </p:cNvSpPr>
          <p:nvPr/>
        </p:nvSpPr>
        <p:spPr>
          <a:xfrm>
            <a:off x="4171872" y="23987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Google Shape;244;p41"/>
          <p:cNvSpPr txBox="1">
            <a:spLocks/>
          </p:cNvSpPr>
          <p:nvPr/>
        </p:nvSpPr>
        <p:spPr>
          <a:xfrm>
            <a:off x="4168856" y="1476062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Google Shape;245;p41"/>
          <p:cNvSpPr txBox="1">
            <a:spLocks/>
          </p:cNvSpPr>
          <p:nvPr/>
        </p:nvSpPr>
        <p:spPr>
          <a:xfrm>
            <a:off x="4168856" y="333157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04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3998" y="2187882"/>
            <a:ext cx="2792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9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89;p35"/>
          <p:cNvSpPr txBox="1">
            <a:spLocks noGrp="1"/>
          </p:cNvSpPr>
          <p:nvPr>
            <p:ph type="title"/>
          </p:nvPr>
        </p:nvSpPr>
        <p:spPr>
          <a:xfrm>
            <a:off x="808272" y="0"/>
            <a:ext cx="4728928" cy="519545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QUẢN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PHẠM VI</a:t>
            </a:r>
          </a:p>
        </p:txBody>
      </p:sp>
      <p:sp>
        <p:nvSpPr>
          <p:cNvPr id="15" name="Google Shape;702;p35"/>
          <p:cNvSpPr/>
          <p:nvPr/>
        </p:nvSpPr>
        <p:spPr>
          <a:xfrm rot="464186">
            <a:off x="358340" y="5357572"/>
            <a:ext cx="395094" cy="35392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00"/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1" y="596428"/>
            <a:ext cx="6948189" cy="40201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6649" y="4616609"/>
            <a:ext cx="3785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WBS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endParaRPr lang="en-US" sz="1600" dirty="0"/>
          </a:p>
        </p:txBody>
      </p:sp>
      <p:grpSp>
        <p:nvGrpSpPr>
          <p:cNvPr id="6" name="Google Shape;1070;p27"/>
          <p:cNvGrpSpPr/>
          <p:nvPr/>
        </p:nvGrpSpPr>
        <p:grpSpPr>
          <a:xfrm>
            <a:off x="43914" y="128331"/>
            <a:ext cx="731544" cy="484731"/>
            <a:chOff x="1472393" y="613278"/>
            <a:chExt cx="756822" cy="500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Google Shape;1071;p27"/>
            <p:cNvSpPr/>
            <p:nvPr/>
          </p:nvSpPr>
          <p:spPr>
            <a:xfrm>
              <a:off x="1472393" y="613504"/>
              <a:ext cx="756822" cy="500148"/>
            </a:xfrm>
            <a:custGeom>
              <a:avLst/>
              <a:gdLst/>
              <a:ahLst/>
              <a:cxnLst/>
              <a:rect l="l" t="t" r="r" b="b"/>
              <a:pathLst>
                <a:path w="8371" h="5532" extrusionOk="0">
                  <a:moveTo>
                    <a:pt x="4448" y="0"/>
                  </a:moveTo>
                  <a:cubicBezTo>
                    <a:pt x="4110" y="0"/>
                    <a:pt x="3751" y="53"/>
                    <a:pt x="3369" y="171"/>
                  </a:cubicBezTo>
                  <a:cubicBezTo>
                    <a:pt x="1" y="1212"/>
                    <a:pt x="1492" y="5532"/>
                    <a:pt x="1492" y="5532"/>
                  </a:cubicBezTo>
                  <a:lnTo>
                    <a:pt x="1957" y="5363"/>
                  </a:lnTo>
                  <a:cubicBezTo>
                    <a:pt x="1968" y="5389"/>
                    <a:pt x="1989" y="5410"/>
                    <a:pt x="2015" y="5410"/>
                  </a:cubicBezTo>
                  <a:cubicBezTo>
                    <a:pt x="2020" y="5413"/>
                    <a:pt x="2026" y="5414"/>
                    <a:pt x="2031" y="5414"/>
                  </a:cubicBezTo>
                  <a:cubicBezTo>
                    <a:pt x="2036" y="5414"/>
                    <a:pt x="2042" y="5413"/>
                    <a:pt x="2047" y="5410"/>
                  </a:cubicBezTo>
                  <a:cubicBezTo>
                    <a:pt x="2084" y="5400"/>
                    <a:pt x="2105" y="5357"/>
                    <a:pt x="2095" y="5320"/>
                  </a:cubicBezTo>
                  <a:lnTo>
                    <a:pt x="2650" y="5114"/>
                  </a:lnTo>
                  <a:cubicBezTo>
                    <a:pt x="2660" y="5140"/>
                    <a:pt x="2681" y="5156"/>
                    <a:pt x="2708" y="5162"/>
                  </a:cubicBezTo>
                  <a:cubicBezTo>
                    <a:pt x="2710" y="5162"/>
                    <a:pt x="2713" y="5162"/>
                    <a:pt x="2715" y="5162"/>
                  </a:cubicBezTo>
                  <a:cubicBezTo>
                    <a:pt x="2764" y="5162"/>
                    <a:pt x="2802" y="5112"/>
                    <a:pt x="2787" y="5066"/>
                  </a:cubicBezTo>
                  <a:lnTo>
                    <a:pt x="3337" y="4866"/>
                  </a:lnTo>
                  <a:cubicBezTo>
                    <a:pt x="3342" y="4892"/>
                    <a:pt x="3363" y="4908"/>
                    <a:pt x="3390" y="4913"/>
                  </a:cubicBezTo>
                  <a:cubicBezTo>
                    <a:pt x="3406" y="4913"/>
                    <a:pt x="3416" y="4913"/>
                    <a:pt x="3427" y="4908"/>
                  </a:cubicBezTo>
                  <a:cubicBezTo>
                    <a:pt x="3464" y="4897"/>
                    <a:pt x="3485" y="4855"/>
                    <a:pt x="3469" y="4818"/>
                  </a:cubicBezTo>
                  <a:lnTo>
                    <a:pt x="3971" y="4638"/>
                  </a:lnTo>
                  <a:cubicBezTo>
                    <a:pt x="3971" y="4638"/>
                    <a:pt x="3437" y="2989"/>
                    <a:pt x="4294" y="2851"/>
                  </a:cubicBezTo>
                  <a:cubicBezTo>
                    <a:pt x="4336" y="2844"/>
                    <a:pt x="4378" y="2841"/>
                    <a:pt x="4419" y="2841"/>
                  </a:cubicBezTo>
                  <a:cubicBezTo>
                    <a:pt x="5202" y="2841"/>
                    <a:pt x="5684" y="4030"/>
                    <a:pt x="5684" y="4030"/>
                  </a:cubicBezTo>
                  <a:lnTo>
                    <a:pt x="6324" y="3829"/>
                  </a:lnTo>
                  <a:cubicBezTo>
                    <a:pt x="6329" y="3835"/>
                    <a:pt x="6329" y="3835"/>
                    <a:pt x="6329" y="3840"/>
                  </a:cubicBezTo>
                  <a:cubicBezTo>
                    <a:pt x="6340" y="3866"/>
                    <a:pt x="6364" y="3881"/>
                    <a:pt x="6390" y="3881"/>
                  </a:cubicBezTo>
                  <a:cubicBezTo>
                    <a:pt x="6401" y="3881"/>
                    <a:pt x="6413" y="3878"/>
                    <a:pt x="6425" y="3872"/>
                  </a:cubicBezTo>
                  <a:cubicBezTo>
                    <a:pt x="6456" y="3861"/>
                    <a:pt x="6472" y="3824"/>
                    <a:pt x="6462" y="3787"/>
                  </a:cubicBezTo>
                  <a:lnTo>
                    <a:pt x="7107" y="3591"/>
                  </a:lnTo>
                  <a:lnTo>
                    <a:pt x="7112" y="3602"/>
                  </a:lnTo>
                  <a:cubicBezTo>
                    <a:pt x="7127" y="3625"/>
                    <a:pt x="7154" y="3640"/>
                    <a:pt x="7182" y="3640"/>
                  </a:cubicBezTo>
                  <a:cubicBezTo>
                    <a:pt x="7192" y="3640"/>
                    <a:pt x="7202" y="3638"/>
                    <a:pt x="7212" y="3634"/>
                  </a:cubicBezTo>
                  <a:cubicBezTo>
                    <a:pt x="7244" y="3618"/>
                    <a:pt x="7255" y="3581"/>
                    <a:pt x="7244" y="3549"/>
                  </a:cubicBezTo>
                  <a:lnTo>
                    <a:pt x="7831" y="3369"/>
                  </a:lnTo>
                  <a:lnTo>
                    <a:pt x="7868" y="3369"/>
                  </a:lnTo>
                  <a:cubicBezTo>
                    <a:pt x="7878" y="3364"/>
                    <a:pt x="7889" y="3359"/>
                    <a:pt x="7900" y="3348"/>
                  </a:cubicBezTo>
                  <a:lnTo>
                    <a:pt x="8370" y="3200"/>
                  </a:lnTo>
                  <a:cubicBezTo>
                    <a:pt x="8370" y="3200"/>
                    <a:pt x="7086" y="0"/>
                    <a:pt x="4448" y="0"/>
                  </a:cubicBezTo>
                  <a:close/>
                </a:path>
              </a:pathLst>
            </a:custGeom>
            <a:grpFill/>
            <a:ln w="15240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072;p27"/>
            <p:cNvGrpSpPr/>
            <p:nvPr/>
          </p:nvGrpSpPr>
          <p:grpSpPr>
            <a:xfrm>
              <a:off x="1472438" y="613278"/>
              <a:ext cx="756732" cy="500600"/>
              <a:chOff x="2325411" y="613278"/>
              <a:chExt cx="756732" cy="500600"/>
            </a:xfrm>
            <a:grpFill/>
          </p:grpSpPr>
          <p:sp>
            <p:nvSpPr>
              <p:cNvPr id="9" name="Google Shape;1073;p27"/>
              <p:cNvSpPr/>
              <p:nvPr/>
            </p:nvSpPr>
            <p:spPr>
              <a:xfrm>
                <a:off x="2585972" y="808654"/>
                <a:ext cx="317430" cy="242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684" extrusionOk="0">
                    <a:moveTo>
                      <a:pt x="1580" y="1"/>
                    </a:moveTo>
                    <a:cubicBezTo>
                      <a:pt x="1399" y="1"/>
                      <a:pt x="1209" y="40"/>
                      <a:pt x="1010" y="130"/>
                    </a:cubicBezTo>
                    <a:cubicBezTo>
                      <a:pt x="0" y="590"/>
                      <a:pt x="286" y="1948"/>
                      <a:pt x="518" y="2683"/>
                    </a:cubicBezTo>
                    <a:lnTo>
                      <a:pt x="1089" y="2472"/>
                    </a:lnTo>
                    <a:cubicBezTo>
                      <a:pt x="1089" y="2472"/>
                      <a:pt x="555" y="822"/>
                      <a:pt x="1412" y="690"/>
                    </a:cubicBezTo>
                    <a:cubicBezTo>
                      <a:pt x="1453" y="684"/>
                      <a:pt x="1494" y="681"/>
                      <a:pt x="1533" y="681"/>
                    </a:cubicBezTo>
                    <a:cubicBezTo>
                      <a:pt x="2318" y="681"/>
                      <a:pt x="2797" y="1864"/>
                      <a:pt x="2797" y="1864"/>
                    </a:cubicBezTo>
                    <a:lnTo>
                      <a:pt x="3511" y="1647"/>
                    </a:lnTo>
                    <a:cubicBezTo>
                      <a:pt x="3205" y="1062"/>
                      <a:pt x="2520" y="1"/>
                      <a:pt x="158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4;p27"/>
              <p:cNvSpPr/>
              <p:nvPr/>
            </p:nvSpPr>
            <p:spPr>
              <a:xfrm>
                <a:off x="2325411" y="613278"/>
                <a:ext cx="756732" cy="500600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5537" extrusionOk="0">
                    <a:moveTo>
                      <a:pt x="4448" y="0"/>
                    </a:moveTo>
                    <a:cubicBezTo>
                      <a:pt x="4110" y="0"/>
                      <a:pt x="3750" y="53"/>
                      <a:pt x="3369" y="171"/>
                    </a:cubicBezTo>
                    <a:cubicBezTo>
                      <a:pt x="1" y="1217"/>
                      <a:pt x="1492" y="5537"/>
                      <a:pt x="1492" y="5537"/>
                    </a:cubicBezTo>
                    <a:lnTo>
                      <a:pt x="2020" y="5347"/>
                    </a:lnTo>
                    <a:cubicBezTo>
                      <a:pt x="1671" y="4321"/>
                      <a:pt x="1079" y="1820"/>
                      <a:pt x="3363" y="948"/>
                    </a:cubicBezTo>
                    <a:cubicBezTo>
                      <a:pt x="3874" y="751"/>
                      <a:pt x="4333" y="667"/>
                      <a:pt x="4745" y="667"/>
                    </a:cubicBezTo>
                    <a:cubicBezTo>
                      <a:pt x="6701" y="667"/>
                      <a:pt x="7594" y="2566"/>
                      <a:pt x="7878" y="3348"/>
                    </a:cubicBezTo>
                    <a:lnTo>
                      <a:pt x="8370" y="3200"/>
                    </a:lnTo>
                    <a:cubicBezTo>
                      <a:pt x="8370" y="3200"/>
                      <a:pt x="7086" y="0"/>
                      <a:pt x="44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75;p27"/>
              <p:cNvSpPr/>
              <p:nvPr/>
            </p:nvSpPr>
            <p:spPr>
              <a:xfrm>
                <a:off x="2422963" y="673581"/>
                <a:ext cx="615240" cy="423119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4680" extrusionOk="0">
                    <a:moveTo>
                      <a:pt x="3664" y="0"/>
                    </a:moveTo>
                    <a:cubicBezTo>
                      <a:pt x="3253" y="0"/>
                      <a:pt x="2794" y="84"/>
                      <a:pt x="2284" y="281"/>
                    </a:cubicBezTo>
                    <a:cubicBezTo>
                      <a:pt x="0" y="1153"/>
                      <a:pt x="592" y="3654"/>
                      <a:pt x="941" y="4680"/>
                    </a:cubicBezTo>
                    <a:lnTo>
                      <a:pt x="1645" y="4426"/>
                    </a:lnTo>
                    <a:cubicBezTo>
                      <a:pt x="1280" y="3353"/>
                      <a:pt x="846" y="1185"/>
                      <a:pt x="3109" y="720"/>
                    </a:cubicBezTo>
                    <a:cubicBezTo>
                      <a:pt x="3232" y="694"/>
                      <a:pt x="3353" y="682"/>
                      <a:pt x="3470" y="682"/>
                    </a:cubicBezTo>
                    <a:cubicBezTo>
                      <a:pt x="4768" y="682"/>
                      <a:pt x="5699" y="2137"/>
                      <a:pt x="6096" y="2898"/>
                    </a:cubicBezTo>
                    <a:lnTo>
                      <a:pt x="6805" y="2681"/>
                    </a:lnTo>
                    <a:cubicBezTo>
                      <a:pt x="6516" y="1904"/>
                      <a:pt x="5622" y="0"/>
                      <a:pt x="366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6;p27"/>
              <p:cNvSpPr/>
              <p:nvPr/>
            </p:nvSpPr>
            <p:spPr>
              <a:xfrm>
                <a:off x="2499450" y="735331"/>
                <a:ext cx="474743" cy="338405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3743" extrusionOk="0">
                    <a:moveTo>
                      <a:pt x="2619" y="0"/>
                    </a:moveTo>
                    <a:cubicBezTo>
                      <a:pt x="2503" y="0"/>
                      <a:pt x="2384" y="12"/>
                      <a:pt x="2263" y="37"/>
                    </a:cubicBezTo>
                    <a:cubicBezTo>
                      <a:pt x="0" y="497"/>
                      <a:pt x="428" y="2670"/>
                      <a:pt x="793" y="3743"/>
                    </a:cubicBezTo>
                    <a:lnTo>
                      <a:pt x="1475" y="3494"/>
                    </a:lnTo>
                    <a:cubicBezTo>
                      <a:pt x="1237" y="2759"/>
                      <a:pt x="957" y="1401"/>
                      <a:pt x="1967" y="941"/>
                    </a:cubicBezTo>
                    <a:cubicBezTo>
                      <a:pt x="2165" y="852"/>
                      <a:pt x="2354" y="814"/>
                      <a:pt x="2534" y="814"/>
                    </a:cubicBezTo>
                    <a:cubicBezTo>
                      <a:pt x="3474" y="814"/>
                      <a:pt x="4157" y="1872"/>
                      <a:pt x="4468" y="2458"/>
                    </a:cubicBezTo>
                    <a:lnTo>
                      <a:pt x="5250" y="2215"/>
                    </a:lnTo>
                    <a:cubicBezTo>
                      <a:pt x="4847" y="1453"/>
                      <a:pt x="3914" y="0"/>
                      <a:pt x="261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7;p27"/>
              <p:cNvSpPr/>
              <p:nvPr/>
            </p:nvSpPr>
            <p:spPr>
              <a:xfrm>
                <a:off x="2441588" y="663817"/>
                <a:ext cx="599961" cy="439121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4857" extrusionOk="0">
                    <a:moveTo>
                      <a:pt x="3370" y="1"/>
                    </a:moveTo>
                    <a:cubicBezTo>
                      <a:pt x="3096" y="1"/>
                      <a:pt x="2801" y="36"/>
                      <a:pt x="2485" y="114"/>
                    </a:cubicBezTo>
                    <a:cubicBezTo>
                      <a:pt x="1698" y="310"/>
                      <a:pt x="1121" y="727"/>
                      <a:pt x="778" y="1351"/>
                    </a:cubicBezTo>
                    <a:cubicBezTo>
                      <a:pt x="0" y="2757"/>
                      <a:pt x="640" y="4724"/>
                      <a:pt x="667" y="4809"/>
                    </a:cubicBezTo>
                    <a:cubicBezTo>
                      <a:pt x="677" y="4835"/>
                      <a:pt x="698" y="4851"/>
                      <a:pt x="725" y="4856"/>
                    </a:cubicBezTo>
                    <a:lnTo>
                      <a:pt x="762" y="4856"/>
                    </a:lnTo>
                    <a:cubicBezTo>
                      <a:pt x="799" y="4840"/>
                      <a:pt x="820" y="4798"/>
                      <a:pt x="804" y="4761"/>
                    </a:cubicBezTo>
                    <a:cubicBezTo>
                      <a:pt x="799" y="4745"/>
                      <a:pt x="159" y="2779"/>
                      <a:pt x="905" y="1420"/>
                    </a:cubicBezTo>
                    <a:cubicBezTo>
                      <a:pt x="1227" y="833"/>
                      <a:pt x="1772" y="436"/>
                      <a:pt x="2522" y="257"/>
                    </a:cubicBezTo>
                    <a:cubicBezTo>
                      <a:pt x="2822" y="182"/>
                      <a:pt x="3110" y="145"/>
                      <a:pt x="3386" y="145"/>
                    </a:cubicBezTo>
                    <a:cubicBezTo>
                      <a:pt x="4249" y="145"/>
                      <a:pt x="4994" y="507"/>
                      <a:pt x="5615" y="1224"/>
                    </a:cubicBezTo>
                    <a:cubicBezTo>
                      <a:pt x="6001" y="1674"/>
                      <a:pt x="6297" y="2197"/>
                      <a:pt x="6488" y="2757"/>
                    </a:cubicBezTo>
                    <a:cubicBezTo>
                      <a:pt x="6496" y="2788"/>
                      <a:pt x="6527" y="2808"/>
                      <a:pt x="6558" y="2808"/>
                    </a:cubicBezTo>
                    <a:cubicBezTo>
                      <a:pt x="6564" y="2808"/>
                      <a:pt x="6571" y="2807"/>
                      <a:pt x="6577" y="2805"/>
                    </a:cubicBezTo>
                    <a:cubicBezTo>
                      <a:pt x="6614" y="2794"/>
                      <a:pt x="6636" y="2752"/>
                      <a:pt x="6625" y="2715"/>
                    </a:cubicBezTo>
                    <a:cubicBezTo>
                      <a:pt x="6616" y="2687"/>
                      <a:pt x="5771" y="1"/>
                      <a:pt x="33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8;p27"/>
              <p:cNvSpPr/>
              <p:nvPr/>
            </p:nvSpPr>
            <p:spPr>
              <a:xfrm>
                <a:off x="2516176" y="729093"/>
                <a:ext cx="466244" cy="350972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3882" extrusionOk="0">
                    <a:moveTo>
                      <a:pt x="2368" y="0"/>
                    </a:moveTo>
                    <a:cubicBezTo>
                      <a:pt x="2178" y="0"/>
                      <a:pt x="1980" y="31"/>
                      <a:pt x="1777" y="100"/>
                    </a:cubicBezTo>
                    <a:cubicBezTo>
                      <a:pt x="1206" y="296"/>
                      <a:pt x="793" y="645"/>
                      <a:pt x="550" y="1142"/>
                    </a:cubicBezTo>
                    <a:cubicBezTo>
                      <a:pt x="0" y="2279"/>
                      <a:pt x="518" y="3770"/>
                      <a:pt x="540" y="3833"/>
                    </a:cubicBezTo>
                    <a:cubicBezTo>
                      <a:pt x="550" y="3859"/>
                      <a:pt x="571" y="3875"/>
                      <a:pt x="598" y="3881"/>
                    </a:cubicBezTo>
                    <a:cubicBezTo>
                      <a:pt x="602" y="3881"/>
                      <a:pt x="607" y="3882"/>
                      <a:pt x="611" y="3882"/>
                    </a:cubicBezTo>
                    <a:cubicBezTo>
                      <a:pt x="657" y="3882"/>
                      <a:pt x="691" y="3834"/>
                      <a:pt x="672" y="3785"/>
                    </a:cubicBezTo>
                    <a:cubicBezTo>
                      <a:pt x="666" y="3775"/>
                      <a:pt x="154" y="2289"/>
                      <a:pt x="677" y="1211"/>
                    </a:cubicBezTo>
                    <a:cubicBezTo>
                      <a:pt x="904" y="745"/>
                      <a:pt x="1285" y="423"/>
                      <a:pt x="1819" y="238"/>
                    </a:cubicBezTo>
                    <a:cubicBezTo>
                      <a:pt x="2005" y="175"/>
                      <a:pt x="2186" y="146"/>
                      <a:pt x="2362" y="146"/>
                    </a:cubicBezTo>
                    <a:cubicBezTo>
                      <a:pt x="3892" y="146"/>
                      <a:pt x="4982" y="2297"/>
                      <a:pt x="4996" y="2321"/>
                    </a:cubicBezTo>
                    <a:cubicBezTo>
                      <a:pt x="5010" y="2349"/>
                      <a:pt x="5034" y="2361"/>
                      <a:pt x="5058" y="2361"/>
                    </a:cubicBezTo>
                    <a:cubicBezTo>
                      <a:pt x="5107" y="2361"/>
                      <a:pt x="5157" y="2312"/>
                      <a:pt x="5129" y="2252"/>
                    </a:cubicBezTo>
                    <a:cubicBezTo>
                      <a:pt x="5114" y="2229"/>
                      <a:pt x="3987" y="0"/>
                      <a:pt x="2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9;p27"/>
              <p:cNvSpPr/>
              <p:nvPr/>
            </p:nvSpPr>
            <p:spPr>
              <a:xfrm>
                <a:off x="2588323" y="802144"/>
                <a:ext cx="323306" cy="25586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30" extrusionOk="0">
                    <a:moveTo>
                      <a:pt x="1542" y="1"/>
                    </a:moveTo>
                    <a:cubicBezTo>
                      <a:pt x="1402" y="1"/>
                      <a:pt x="1261" y="23"/>
                      <a:pt x="1121" y="70"/>
                    </a:cubicBezTo>
                    <a:cubicBezTo>
                      <a:pt x="815" y="165"/>
                      <a:pt x="556" y="381"/>
                      <a:pt x="413" y="672"/>
                    </a:cubicBezTo>
                    <a:cubicBezTo>
                      <a:pt x="1" y="1486"/>
                      <a:pt x="408" y="2724"/>
                      <a:pt x="429" y="2776"/>
                    </a:cubicBezTo>
                    <a:cubicBezTo>
                      <a:pt x="434" y="2803"/>
                      <a:pt x="455" y="2824"/>
                      <a:pt x="482" y="2829"/>
                    </a:cubicBezTo>
                    <a:cubicBezTo>
                      <a:pt x="492" y="2829"/>
                      <a:pt x="503" y="2829"/>
                      <a:pt x="513" y="2824"/>
                    </a:cubicBezTo>
                    <a:cubicBezTo>
                      <a:pt x="556" y="2808"/>
                      <a:pt x="572" y="2771"/>
                      <a:pt x="561" y="2734"/>
                    </a:cubicBezTo>
                    <a:cubicBezTo>
                      <a:pt x="556" y="2718"/>
                      <a:pt x="159" y="1497"/>
                      <a:pt x="540" y="736"/>
                    </a:cubicBezTo>
                    <a:cubicBezTo>
                      <a:pt x="667" y="482"/>
                      <a:pt x="894" y="286"/>
                      <a:pt x="1164" y="207"/>
                    </a:cubicBezTo>
                    <a:cubicBezTo>
                      <a:pt x="1292" y="165"/>
                      <a:pt x="1416" y="146"/>
                      <a:pt x="1537" y="146"/>
                    </a:cubicBezTo>
                    <a:cubicBezTo>
                      <a:pt x="2637" y="146"/>
                      <a:pt x="3406" y="1732"/>
                      <a:pt x="3416" y="1751"/>
                    </a:cubicBezTo>
                    <a:cubicBezTo>
                      <a:pt x="3430" y="1781"/>
                      <a:pt x="3455" y="1794"/>
                      <a:pt x="3480" y="1794"/>
                    </a:cubicBezTo>
                    <a:cubicBezTo>
                      <a:pt x="3528" y="1794"/>
                      <a:pt x="3576" y="1747"/>
                      <a:pt x="3548" y="1687"/>
                    </a:cubicBezTo>
                    <a:cubicBezTo>
                      <a:pt x="3368" y="1333"/>
                      <a:pt x="3146" y="1005"/>
                      <a:pt x="2882" y="709"/>
                    </a:cubicBezTo>
                    <a:cubicBezTo>
                      <a:pt x="2454" y="241"/>
                      <a:pt x="1998" y="1"/>
                      <a:pt x="15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89;p35"/>
          <p:cNvSpPr txBox="1">
            <a:spLocks noGrp="1"/>
          </p:cNvSpPr>
          <p:nvPr>
            <p:ph type="title"/>
          </p:nvPr>
        </p:nvSpPr>
        <p:spPr>
          <a:xfrm>
            <a:off x="417023" y="382487"/>
            <a:ext cx="7969063" cy="78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QUẢN LÝ ƯỚC LƯỢNG PHẦN MỀM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702;p35"/>
          <p:cNvSpPr/>
          <p:nvPr/>
        </p:nvSpPr>
        <p:spPr>
          <a:xfrm rot="464186">
            <a:off x="268825" y="4115024"/>
            <a:ext cx="296398" cy="26551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oogle Shape;703;p35"/>
          <p:cNvGrpSpPr/>
          <p:nvPr/>
        </p:nvGrpSpPr>
        <p:grpSpPr>
          <a:xfrm>
            <a:off x="8386129" y="4361448"/>
            <a:ext cx="644700" cy="619200"/>
            <a:chOff x="8386129" y="4361448"/>
            <a:chExt cx="644700" cy="619200"/>
          </a:xfrm>
        </p:grpSpPr>
        <p:sp>
          <p:nvSpPr>
            <p:cNvPr id="26" name="Google Shape;704;p35"/>
            <p:cNvSpPr/>
            <p:nvPr/>
          </p:nvSpPr>
          <p:spPr>
            <a:xfrm rot="-1481922">
              <a:off x="8457190" y="4445867"/>
              <a:ext cx="502577" cy="450362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705;p35"/>
            <p:cNvSpPr/>
            <p:nvPr/>
          </p:nvSpPr>
          <p:spPr>
            <a:xfrm rot="-2234491">
              <a:off x="8613868" y="4516895"/>
              <a:ext cx="189264" cy="308220"/>
            </a:xfrm>
            <a:custGeom>
              <a:avLst/>
              <a:gdLst/>
              <a:ahLst/>
              <a:cxnLst/>
              <a:rect l="l" t="t" r="r" b="b"/>
              <a:pathLst>
                <a:path w="1012" h="1648" extrusionOk="0">
                  <a:moveTo>
                    <a:pt x="520" y="0"/>
                  </a:moveTo>
                  <a:cubicBezTo>
                    <a:pt x="159" y="0"/>
                    <a:pt x="15" y="217"/>
                    <a:pt x="0" y="506"/>
                  </a:cubicBezTo>
                  <a:cubicBezTo>
                    <a:pt x="0" y="521"/>
                    <a:pt x="15" y="535"/>
                    <a:pt x="29" y="535"/>
                  </a:cubicBezTo>
                  <a:lnTo>
                    <a:pt x="304" y="535"/>
                  </a:lnTo>
                  <a:cubicBezTo>
                    <a:pt x="318" y="535"/>
                    <a:pt x="333" y="535"/>
                    <a:pt x="333" y="521"/>
                  </a:cubicBezTo>
                  <a:cubicBezTo>
                    <a:pt x="333" y="405"/>
                    <a:pt x="390" y="304"/>
                    <a:pt x="520" y="304"/>
                  </a:cubicBezTo>
                  <a:cubicBezTo>
                    <a:pt x="622" y="304"/>
                    <a:pt x="679" y="362"/>
                    <a:pt x="679" y="463"/>
                  </a:cubicBezTo>
                  <a:cubicBezTo>
                    <a:pt x="679" y="564"/>
                    <a:pt x="607" y="622"/>
                    <a:pt x="448" y="766"/>
                  </a:cubicBezTo>
                  <a:cubicBezTo>
                    <a:pt x="260" y="911"/>
                    <a:pt x="246" y="1026"/>
                    <a:pt x="246" y="1200"/>
                  </a:cubicBezTo>
                  <a:cubicBezTo>
                    <a:pt x="246" y="1214"/>
                    <a:pt x="260" y="1243"/>
                    <a:pt x="289" y="1243"/>
                  </a:cubicBezTo>
                  <a:lnTo>
                    <a:pt x="535" y="1243"/>
                  </a:lnTo>
                  <a:cubicBezTo>
                    <a:pt x="549" y="1243"/>
                    <a:pt x="578" y="1229"/>
                    <a:pt x="578" y="1200"/>
                  </a:cubicBezTo>
                  <a:cubicBezTo>
                    <a:pt x="578" y="1099"/>
                    <a:pt x="622" y="1026"/>
                    <a:pt x="809" y="867"/>
                  </a:cubicBezTo>
                  <a:cubicBezTo>
                    <a:pt x="910" y="766"/>
                    <a:pt x="1012" y="665"/>
                    <a:pt x="1012" y="463"/>
                  </a:cubicBezTo>
                  <a:cubicBezTo>
                    <a:pt x="1012" y="246"/>
                    <a:pt x="896" y="0"/>
                    <a:pt x="520" y="0"/>
                  </a:cubicBezTo>
                  <a:close/>
                  <a:moveTo>
                    <a:pt x="260" y="1373"/>
                  </a:moveTo>
                  <a:cubicBezTo>
                    <a:pt x="246" y="1373"/>
                    <a:pt x="231" y="1388"/>
                    <a:pt x="231" y="1402"/>
                  </a:cubicBezTo>
                  <a:lnTo>
                    <a:pt x="231" y="1619"/>
                  </a:lnTo>
                  <a:cubicBezTo>
                    <a:pt x="231" y="1633"/>
                    <a:pt x="246" y="1648"/>
                    <a:pt x="260" y="1648"/>
                  </a:cubicBezTo>
                  <a:lnTo>
                    <a:pt x="535" y="1648"/>
                  </a:lnTo>
                  <a:cubicBezTo>
                    <a:pt x="549" y="1648"/>
                    <a:pt x="578" y="1633"/>
                    <a:pt x="578" y="1619"/>
                  </a:cubicBezTo>
                  <a:lnTo>
                    <a:pt x="578" y="1402"/>
                  </a:lnTo>
                  <a:cubicBezTo>
                    <a:pt x="578" y="1388"/>
                    <a:pt x="549" y="1373"/>
                    <a:pt x="535" y="13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4496" y="1331848"/>
            <a:ext cx="8116567" cy="348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55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3B3B21-2D43-CC27-76BD-F520267DF874}"/>
              </a:ext>
            </a:extLst>
          </p:cNvPr>
          <p:cNvSpPr txBox="1"/>
          <p:nvPr/>
        </p:nvSpPr>
        <p:spPr>
          <a:xfrm>
            <a:off x="742426" y="355938"/>
            <a:ext cx="5763236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5B40-5E73-9AB8-D042-607021D974B5}"/>
              </a:ext>
            </a:extLst>
          </p:cNvPr>
          <p:cNvSpPr txBox="1"/>
          <p:nvPr/>
        </p:nvSpPr>
        <p:spPr>
          <a:xfrm>
            <a:off x="401335" y="1417606"/>
            <a:ext cx="3767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3A0E5-8182-9D4D-8F3E-52819EA27788}"/>
              </a:ext>
            </a:extLst>
          </p:cNvPr>
          <p:cNvSpPr txBox="1"/>
          <p:nvPr/>
        </p:nvSpPr>
        <p:spPr>
          <a:xfrm>
            <a:off x="432510" y="2228162"/>
            <a:ext cx="3883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177F7-77D4-3BDA-374C-6BE0593610D6}"/>
              </a:ext>
            </a:extLst>
          </p:cNvPr>
          <p:cNvSpPr txBox="1"/>
          <p:nvPr/>
        </p:nvSpPr>
        <p:spPr>
          <a:xfrm>
            <a:off x="4662666" y="3202430"/>
            <a:ext cx="4151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khuyến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mãi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A8186-0FDA-3C59-E5F4-5DC6EBE5F699}"/>
              </a:ext>
            </a:extLst>
          </p:cNvPr>
          <p:cNvSpPr txBox="1"/>
          <p:nvPr/>
        </p:nvSpPr>
        <p:spPr>
          <a:xfrm>
            <a:off x="4662667" y="1412184"/>
            <a:ext cx="4151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E406C-5160-E59A-4480-CACF9A4ED209}"/>
              </a:ext>
            </a:extLst>
          </p:cNvPr>
          <p:cNvSpPr txBox="1"/>
          <p:nvPr/>
        </p:nvSpPr>
        <p:spPr>
          <a:xfrm>
            <a:off x="432510" y="3949631"/>
            <a:ext cx="3736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B560-1AA5-143A-4049-9EC275532705}"/>
              </a:ext>
            </a:extLst>
          </p:cNvPr>
          <p:cNvSpPr txBox="1"/>
          <p:nvPr/>
        </p:nvSpPr>
        <p:spPr>
          <a:xfrm>
            <a:off x="432510" y="3015528"/>
            <a:ext cx="3299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662667" y="2303887"/>
            <a:ext cx="444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ModuleTìm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phẩm</a:t>
            </a:r>
            <a:endParaRPr lang="en-US" sz="2400" b="1" dirty="0"/>
          </a:p>
        </p:txBody>
      </p:sp>
      <p:sp>
        <p:nvSpPr>
          <p:cNvPr id="13" name="Google Shape;8983;p86"/>
          <p:cNvSpPr/>
          <p:nvPr/>
        </p:nvSpPr>
        <p:spPr>
          <a:xfrm>
            <a:off x="107338" y="312850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8983;p86"/>
          <p:cNvSpPr/>
          <p:nvPr/>
        </p:nvSpPr>
        <p:spPr>
          <a:xfrm>
            <a:off x="138513" y="403342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8983;p86"/>
          <p:cNvSpPr/>
          <p:nvPr/>
        </p:nvSpPr>
        <p:spPr>
          <a:xfrm>
            <a:off x="107338" y="230388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9" name="Google Shape;8983;p86"/>
          <p:cNvSpPr/>
          <p:nvPr/>
        </p:nvSpPr>
        <p:spPr>
          <a:xfrm>
            <a:off x="107337" y="1495979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0" name="Google Shape;8983;p86"/>
          <p:cNvSpPr/>
          <p:nvPr/>
        </p:nvSpPr>
        <p:spPr>
          <a:xfrm>
            <a:off x="4169302" y="3299880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8983;p86"/>
          <p:cNvSpPr/>
          <p:nvPr/>
        </p:nvSpPr>
        <p:spPr>
          <a:xfrm>
            <a:off x="4195486" y="2387682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" name="Google Shape;8983;p86"/>
          <p:cNvSpPr/>
          <p:nvPr/>
        </p:nvSpPr>
        <p:spPr>
          <a:xfrm>
            <a:off x="4169302" y="149598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7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42DF9FD-6720-6A34-A82F-28DD798E9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8800"/>
              </p:ext>
            </p:extLst>
          </p:nvPr>
        </p:nvGraphicFramePr>
        <p:xfrm>
          <a:off x="1059979" y="851900"/>
          <a:ext cx="7004520" cy="3580397"/>
        </p:xfrm>
        <a:graphic>
          <a:graphicData uri="http://schemas.openxmlformats.org/drawingml/2006/table">
            <a:tbl>
              <a:tblPr firstRow="1" bandRow="1">
                <a:tableStyleId>{357CDD9D-D117-4A49-86BB-C0341A540570}</a:tableStyleId>
              </a:tblPr>
              <a:tblGrid>
                <a:gridCol w="1400904">
                  <a:extLst>
                    <a:ext uri="{9D8B030D-6E8A-4147-A177-3AD203B41FA5}">
                      <a16:colId xmlns:a16="http://schemas.microsoft.com/office/drawing/2014/main" val="3347617997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684630766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1227148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334735139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88100687"/>
                    </a:ext>
                  </a:extLst>
                </a:gridCol>
              </a:tblGrid>
              <a:tr h="424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Tạp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67059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 cộng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6555114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899138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6059086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Queries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1298645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1x7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540627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5380019"/>
                  </a:ext>
                </a:extLst>
              </a:tr>
              <a:tr h="45077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2422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1E0D52-312C-E798-46AF-8B23982AD88E}"/>
              </a:ext>
            </a:extLst>
          </p:cNvPr>
          <p:cNvSpPr txBox="1"/>
          <p:nvPr/>
        </p:nvSpPr>
        <p:spPr>
          <a:xfrm>
            <a:off x="1262043" y="145744"/>
            <a:ext cx="576323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</a:pPr>
            <a:r>
              <a:rPr lang="vi-V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 tổng hợp chức năng chưa điều chỉnh</a:t>
            </a:r>
            <a:endParaRPr lang="en-US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grpSp>
        <p:nvGrpSpPr>
          <p:cNvPr id="4" name="Google Shape;10598;p92"/>
          <p:cNvGrpSpPr/>
          <p:nvPr/>
        </p:nvGrpSpPr>
        <p:grpSpPr>
          <a:xfrm>
            <a:off x="937181" y="183779"/>
            <a:ext cx="426462" cy="420796"/>
            <a:chOff x="-6713450" y="2397900"/>
            <a:chExt cx="295375" cy="291450"/>
          </a:xfrm>
          <a:solidFill>
            <a:schemeClr val="accent1">
              <a:lumMod val="50000"/>
            </a:schemeClr>
          </a:solidFill>
        </p:grpSpPr>
        <p:sp>
          <p:nvSpPr>
            <p:cNvPr id="5" name="Google Shape;10599;p9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00;p9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32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5C1B33-716D-78A5-B16F-740AA71CD2E0}"/>
              </a:ext>
            </a:extLst>
          </p:cNvPr>
          <p:cNvSpPr txBox="1"/>
          <p:nvPr/>
        </p:nvSpPr>
        <p:spPr>
          <a:xfrm>
            <a:off x="501649" y="273722"/>
            <a:ext cx="7623721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(TCF):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FCCC44C-1819-531B-FCD0-9B54565313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85333" y="1176865"/>
            <a:ext cx="95596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FCB044C-D1BF-FFC4-5D93-332229CAC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129526"/>
              </p:ext>
            </p:extLst>
          </p:nvPr>
        </p:nvGraphicFramePr>
        <p:xfrm>
          <a:off x="1574301" y="1176865"/>
          <a:ext cx="3918448" cy="7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r:id="rId3" imgW="1676400" imgH="292100" progId="Equation.3">
                  <p:embed/>
                </p:oleObj>
              </mc:Choice>
              <mc:Fallback>
                <p:oleObj r:id="rId3" imgW="16764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301" y="1176865"/>
                        <a:ext cx="3918448" cy="744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18B20B-F5E6-6345-D9CC-3DF679AE60C4}"/>
              </a:ext>
            </a:extLst>
          </p:cNvPr>
          <p:cNvSpPr txBox="1"/>
          <p:nvPr/>
        </p:nvSpPr>
        <p:spPr>
          <a:xfrm>
            <a:off x="5492749" y="1332391"/>
            <a:ext cx="32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0.65 +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0.28 =0.93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A31EE-4784-9447-9267-93178DC22A6E}"/>
              </a:ext>
            </a:extLst>
          </p:cNvPr>
          <p:cNvSpPr txBox="1"/>
          <p:nvPr/>
        </p:nvSpPr>
        <p:spPr>
          <a:xfrm>
            <a:off x="165100" y="2554246"/>
            <a:ext cx="97917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(Adjusted function points - AFP):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C4F7948-BAB0-08E7-4335-7F598B9938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2400" y="2754749"/>
            <a:ext cx="111271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7268D57-775A-FF66-1438-DBCA3687B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48823"/>
              </p:ext>
            </p:extLst>
          </p:nvPr>
        </p:nvGraphicFramePr>
        <p:xfrm>
          <a:off x="1576727" y="3387776"/>
          <a:ext cx="3787241" cy="52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r:id="rId5" imgW="1142504" imgH="177723" progId="Equation.3">
                  <p:embed/>
                </p:oleObj>
              </mc:Choice>
              <mc:Fallback>
                <p:oleObj r:id="rId5" imgW="1142504" imgH="1777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27" y="3387776"/>
                        <a:ext cx="3787241" cy="528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FFBB032-1033-E8FC-FCBD-997D6F512790}"/>
              </a:ext>
            </a:extLst>
          </p:cNvPr>
          <p:cNvSpPr txBox="1"/>
          <p:nvPr/>
        </p:nvSpPr>
        <p:spPr>
          <a:xfrm>
            <a:off x="4313509" y="3387776"/>
            <a:ext cx="455718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5168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 356 *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0.93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339,45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921009" y="1301099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" name="Google Shape;12431;p71"/>
          <p:cNvGrpSpPr/>
          <p:nvPr/>
        </p:nvGrpSpPr>
        <p:grpSpPr>
          <a:xfrm rot="2801080">
            <a:off x="998793" y="3330804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22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F08B15-BB9D-79E6-952B-3B95449EF4BC}"/>
              </a:ext>
            </a:extLst>
          </p:cNvPr>
          <p:cNvSpPr txBox="1"/>
          <p:nvPr/>
        </p:nvSpPr>
        <p:spPr>
          <a:xfrm>
            <a:off x="655740" y="205994"/>
            <a:ext cx="7929460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921B-2A9E-B553-79F3-180C4CC570B3}"/>
              </a:ext>
            </a:extLst>
          </p:cNvPr>
          <p:cNvSpPr txBox="1"/>
          <p:nvPr/>
        </p:nvSpPr>
        <p:spPr>
          <a:xfrm>
            <a:off x="1206500" y="1220747"/>
            <a:ext cx="5889401" cy="89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(UAW) : 6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D8F3-AF2E-64B1-65B4-C09CD3CDC1C8}"/>
              </a:ext>
            </a:extLst>
          </p:cNvPr>
          <p:cNvSpPr txBox="1"/>
          <p:nvPr/>
        </p:nvSpPr>
        <p:spPr>
          <a:xfrm>
            <a:off x="1206500" y="2040144"/>
            <a:ext cx="6989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(UUCW) :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125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8A61-2F67-7F5F-F413-A740BE1CE1D5}"/>
              </a:ext>
            </a:extLst>
          </p:cNvPr>
          <p:cNvSpPr txBox="1"/>
          <p:nvPr/>
        </p:nvSpPr>
        <p:spPr>
          <a:xfrm>
            <a:off x="737066" y="2806508"/>
            <a:ext cx="686367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9C850B3-CE8A-6B0A-5358-31F7E7E2F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499" y="3724213"/>
            <a:ext cx="48604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UAW + UUCW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 (UUCP)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22EABF2-FAD7-2632-1095-8A1F3BE7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102" y="2577908"/>
            <a:ext cx="46415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1579781" y="3717432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777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623</Words>
  <Application>Microsoft Office PowerPoint</Application>
  <PresentationFormat>On-screen Show (16:9)</PresentationFormat>
  <Paragraphs>116</Paragraphs>
  <Slides>25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Karla</vt:lpstr>
      <vt:lpstr>맑은 고딕</vt:lpstr>
      <vt:lpstr>Bahnschrift SemiBold</vt:lpstr>
      <vt:lpstr>Poppins</vt:lpstr>
      <vt:lpstr>Times New Roman</vt:lpstr>
      <vt:lpstr>Archivo Black</vt:lpstr>
      <vt:lpstr>Arial Black</vt:lpstr>
      <vt:lpstr>Arial</vt:lpstr>
      <vt:lpstr>Monthly Strategy Review Meeting by Slidesgo</vt:lpstr>
      <vt:lpstr>Equation.3</vt:lpstr>
      <vt:lpstr>ĐỒ ÁN MÔN HỌC QUẢN LÝ DỰ ÁN PHẦN MỀM</vt:lpstr>
      <vt:lpstr>PowerPoint Presentation</vt:lpstr>
      <vt:lpstr>PowerPoint Presentation</vt:lpstr>
      <vt:lpstr>I. QUẢN LÝ PHẠM VI</vt:lpstr>
      <vt:lpstr>II. QUẢN LÝ ƯỚC LƯỢNG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LẬP KẾ HOẠCH ĐỀ ÁN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win10</cp:lastModifiedBy>
  <cp:revision>95</cp:revision>
  <dcterms:modified xsi:type="dcterms:W3CDTF">2022-12-30T19:40:44Z</dcterms:modified>
</cp:coreProperties>
</file>